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1a4b6a8f7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1a4b6a8f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b888f2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b888f2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a4b6a8f7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a4b6a8f7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a4b6a8f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a4b6a8f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51f6233d0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1f6233d0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1f6233d0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1f6233d0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1a4b6a8f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1a4b6a8f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1"/>
              </a:buClr>
              <a:buSzPts val="1100"/>
              <a:buFont typeface="Arial"/>
              <a:buNone/>
            </a:pPr>
            <a:r>
              <a:rPr lang="en">
                <a:solidFill>
                  <a:schemeClr val="dk1"/>
                </a:solidFill>
              </a:rPr>
              <a:t>We will investigate the correlation between musical traits (such as danceability, speechiness, energy, valence, and tempo) and the popularity of songs in the dataset. I want to know whether having a higher or lower </a:t>
            </a:r>
            <a:r>
              <a:rPr lang="en">
                <a:solidFill>
                  <a:srgbClr val="343541"/>
                </a:solidFill>
              </a:rPr>
              <a:t>duration_ms, danceability, energy, loudness, speechiness, acousticness, instrumentalness, liveness, valence and tempo contributes to having a song popular ober the years, </a:t>
            </a:r>
            <a:r>
              <a:rPr lang="en">
                <a:solidFill>
                  <a:schemeClr val="dk1"/>
                </a:solidFill>
              </a:rPr>
              <a:t>Additionally, we will identify which specific attributes exhibit the strongest correlation with songs that are the most popular.</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1a4b6a8f7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1a4b6a8f7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if the data points are closely clustered around a specific region, it suggests a strong relationship or correlation between energy and loudness. On the other hand, if the points are scattered across the graph without a clear pattern, it indicates a weaker or no discernible relationship between the two attributes.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Moreover, if the points exhibit an upward trend, it implies a</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positive relationship between energy and loudness. This means that as energy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increases, loudness tends to increase as well. Conversely, a downward trend</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would indicate a negative relationship, implying that as energy increases,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loudness tends to decrease.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By observing the scatter graph and considering these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characteristics, you can gain insights into how energy and loudness are related</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in your dataset and identify any trends or patterns that exist.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1a4b6a8f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1a4b6a8f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After conducting a correlation analysis, it was found that energy and loudness exhibited the strongest correlation with popularity. This suggests that there is a significant relationship between the energy level and loudness of a song and its overall popularity.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the attributes of duration and instrumentalness showed the weakest correlation with popularity. This implies that the duration of a song and the presence of instrumental elements have a minimal impact on its overall popularity.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the correlation matrix revealed that energy and loudness are highly influential factors in determining the popularity of a song, while duration and instrumentalness have relatively less impact in this regard.</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a4b6a8f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a4b6a8f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correlation coefficient between the attributes is calculated to be 0.138354. This value suggests a relatively weak correlation between the variables under consideration.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By examining the scatter plot, it can be observed that the cluster of data points tends towards the top-left area. This pattern indicates a preference for slightly shorter songs. In other words, there is a tendency for songs with shorter durations to be favored more by the audience.</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In summary, while the correlation coefficient indicates a weak relationship between the variables, the distribution of data points in the scatter plot provides valuable insights, showing a preference for shorter songs among the listeners.</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1b888f2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1b888f2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b="1" lang="en" sz="1290">
                <a:solidFill>
                  <a:schemeClr val="dk1"/>
                </a:solidFill>
                <a:latin typeface="Raleway"/>
                <a:ea typeface="Raleway"/>
                <a:cs typeface="Raleway"/>
                <a:sym typeface="Raleway"/>
              </a:rPr>
              <a:t>We then investigated </a:t>
            </a:r>
            <a:r>
              <a:rPr b="1" lang="en" sz="1290">
                <a:solidFill>
                  <a:schemeClr val="dk1"/>
                </a:solidFill>
                <a:latin typeface="Raleway"/>
                <a:ea typeface="Raleway"/>
                <a:cs typeface="Raleway"/>
                <a:sym typeface="Raleway"/>
              </a:rPr>
              <a:t>Which artists have the highest number of tracks and the highest popularity scores in the dataset</a:t>
            </a:r>
            <a:endParaRPr sz="1150">
              <a:solidFill>
                <a:srgbClr val="1D1C1D"/>
              </a:solidFill>
              <a:highlight>
                <a:srgbClr val="F8F8F8"/>
              </a:highlight>
            </a:endParaRPr>
          </a:p>
          <a:p>
            <a:pPr indent="0" lvl="0" marL="0" rtl="0" algn="l">
              <a:spcBef>
                <a:spcPts val="80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chemeClr val="accent4"/>
                </a:highlight>
              </a:rPr>
              <a:t>Among the artists in the dataset, Rihanna stands out with the highest number of tracks. </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chemeClr val="accent4"/>
              </a:highlight>
            </a:endParaRPr>
          </a:p>
          <a:p>
            <a:pPr indent="0" lvl="0" marL="0" rtl="0" algn="l">
              <a:spcBef>
                <a:spcPts val="0"/>
              </a:spcBef>
              <a:spcAft>
                <a:spcPts val="0"/>
              </a:spcAft>
              <a:buNone/>
            </a:pPr>
            <a:r>
              <a:rPr lang="en" sz="1150">
                <a:solidFill>
                  <a:srgbClr val="1D1C1D"/>
                </a:solidFill>
                <a:highlight>
                  <a:schemeClr val="accent4"/>
                </a:highlight>
              </a:rPr>
              <a:t>The analysis of the data revealed that </a:t>
            </a:r>
            <a:r>
              <a:rPr lang="en" sz="1150">
                <a:solidFill>
                  <a:srgbClr val="1D1C1D"/>
                </a:solidFill>
                <a:highlight>
                  <a:srgbClr val="FFFF00"/>
                </a:highlight>
              </a:rPr>
              <a:t>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 Neighbourhood has achieved the highest popularity score among all the artists. With a Popularity Score: 89. This suggests that their songs have resonated well with the audience and have gained a significant level of recognition and acceptance within this data set.</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Next you can see a chart here displaying rihanna's tracks over the years observed. We can see that through years 2008 and 2012 she contributed the most to the data set suggesting that her songs have resonated with the listeners and we suspect the tracks have certain characteristics that correlate with popularity of the track. Such as genre and explicitness for example . That  leads us to the next part of our investigation.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 analysis of the data reveals the following:</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with the highest number of tracks:</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Rihanna</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Number of Tracks: 25</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This indicates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457200" rtl="0" algn="l">
              <a:lnSpc>
                <a:spcPct val="115000"/>
              </a:lnSpc>
              <a:spcBef>
                <a:spcPts val="0"/>
              </a:spcBef>
              <a:spcAft>
                <a:spcPts val="0"/>
              </a:spcAft>
              <a:buNone/>
            </a:pPr>
            <a:r>
              <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with the highest popularity score:</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The Neighbourhood</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Popularity Score: 89</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The Neighbourhood has achieved the highest popularity score among all the artists. This suggests that their songs have resonated well with the audience and have gained a significant level of recognition and acceptance.</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rgbClr val="F8F8F8"/>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06999"/>
              </a:lnSpc>
              <a:spcBef>
                <a:spcPts val="0"/>
              </a:spcBef>
              <a:spcAft>
                <a:spcPts val="0"/>
              </a:spcAft>
              <a:buNone/>
            </a:pPr>
            <a:r>
              <a:rPr lang="en" sz="1322">
                <a:solidFill>
                  <a:schemeClr val="dk1"/>
                </a:solidFill>
              </a:rPr>
              <a:t>Can we identify any correlations between artist characteristics (Genre, duration,Track Count) and the popularity of their songs?</a:t>
            </a:r>
            <a:endParaRPr sz="1150">
              <a:solidFill>
                <a:srgbClr val="1D1C1D"/>
              </a:solidFill>
              <a:highlight>
                <a:srgbClr val="F8F8F8"/>
              </a:highlight>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1f6233d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1f6233d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b="1" lang="en" sz="1290">
                <a:solidFill>
                  <a:schemeClr val="dk1"/>
                </a:solidFill>
                <a:latin typeface="Raleway"/>
                <a:ea typeface="Raleway"/>
                <a:cs typeface="Raleway"/>
                <a:sym typeface="Raleway"/>
              </a:rPr>
              <a:t>We then investigated Which artists have the highest number of tracks and the highest popularity scores in the dataset</a:t>
            </a:r>
            <a:endParaRPr sz="1150">
              <a:solidFill>
                <a:srgbClr val="1D1C1D"/>
              </a:solidFill>
              <a:highlight>
                <a:srgbClr val="F8F8F8"/>
              </a:highlight>
            </a:endParaRPr>
          </a:p>
          <a:p>
            <a:pPr indent="0" lvl="0" marL="0" rtl="0" algn="l">
              <a:spcBef>
                <a:spcPts val="80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chemeClr val="accent4"/>
                </a:highlight>
              </a:rPr>
              <a:t>Among the artists in the dataset, Rihanna stands out with the highest number of tracks. </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chemeClr val="accent4"/>
              </a:highlight>
            </a:endParaRPr>
          </a:p>
          <a:p>
            <a:pPr indent="0" lvl="0" marL="0" rtl="0" algn="l">
              <a:spcBef>
                <a:spcPts val="0"/>
              </a:spcBef>
              <a:spcAft>
                <a:spcPts val="0"/>
              </a:spcAft>
              <a:buNone/>
            </a:pPr>
            <a:r>
              <a:rPr lang="en" sz="1150">
                <a:solidFill>
                  <a:srgbClr val="1D1C1D"/>
                </a:solidFill>
                <a:highlight>
                  <a:schemeClr val="accent4"/>
                </a:highlight>
              </a:rPr>
              <a:t>The analysis of the data revealed that </a:t>
            </a:r>
            <a:r>
              <a:rPr lang="en" sz="1150">
                <a:solidFill>
                  <a:srgbClr val="1D1C1D"/>
                </a:solidFill>
                <a:highlight>
                  <a:srgbClr val="FFFF00"/>
                </a:highlight>
              </a:rPr>
              <a:t>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 Neighbourhood has achieved the highest popularity score among all the artists. With a Popularity Score: 89. This suggests that their songs have resonated well with the audience and have gained a significant level of recognition and acceptance within this data set.</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Next you can see a chart here displaying </a:t>
            </a:r>
            <a:r>
              <a:rPr lang="en" sz="1150">
                <a:solidFill>
                  <a:srgbClr val="1D1C1D"/>
                </a:solidFill>
                <a:highlight>
                  <a:schemeClr val="accent4"/>
                </a:highlight>
              </a:rPr>
              <a:t>rihanna's</a:t>
            </a:r>
            <a:r>
              <a:rPr lang="en" sz="1150">
                <a:solidFill>
                  <a:srgbClr val="1D1C1D"/>
                </a:solidFill>
                <a:highlight>
                  <a:schemeClr val="accent4"/>
                </a:highlight>
              </a:rPr>
              <a:t> tracks over the years observed. We can see that through years 2008 and 2012 she contributed the most to the data set suggesting that her songs have resonated with the listeners and we suspect the tracks have certain characteristics that correlate with popularity of the track. Such as genre and </a:t>
            </a:r>
            <a:r>
              <a:rPr lang="en" sz="1150">
                <a:solidFill>
                  <a:srgbClr val="1D1C1D"/>
                </a:solidFill>
                <a:highlight>
                  <a:schemeClr val="accent4"/>
                </a:highlight>
              </a:rPr>
              <a:t>explicitness</a:t>
            </a:r>
            <a:r>
              <a:rPr lang="en" sz="1150">
                <a:solidFill>
                  <a:srgbClr val="1D1C1D"/>
                </a:solidFill>
                <a:highlight>
                  <a:schemeClr val="accent4"/>
                </a:highlight>
              </a:rPr>
              <a:t> for example . That  leads us to the next part of our </a:t>
            </a:r>
            <a:r>
              <a:rPr lang="en" sz="1150">
                <a:solidFill>
                  <a:srgbClr val="1D1C1D"/>
                </a:solidFill>
                <a:highlight>
                  <a:schemeClr val="accent4"/>
                </a:highlight>
              </a:rPr>
              <a:t>investigation. </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06999"/>
              </a:lnSpc>
              <a:spcBef>
                <a:spcPts val="0"/>
              </a:spcBef>
              <a:spcAft>
                <a:spcPts val="800"/>
              </a:spcAft>
              <a:buClr>
                <a:schemeClr val="dk1"/>
              </a:buClr>
              <a:buSzPts val="1100"/>
              <a:buFont typeface="Arial"/>
              <a:buNone/>
            </a:pPr>
            <a:r>
              <a:rPr lang="en" sz="1322">
                <a:solidFill>
                  <a:schemeClr val="dk1"/>
                </a:solidFill>
              </a:rPr>
              <a:t>Can we identify any correlations between artist characteristics (Genre, duration,Track Count) and the popularity of their songs?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paradisejoy/top-hits-spotify-from-20002019"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Musab Rahim, Ifa Nira, Kaarjan Thayantham and Rohan Ram</a:t>
            </a:r>
            <a:endParaRPr/>
          </a:p>
        </p:txBody>
      </p:sp>
      <p:pic>
        <p:nvPicPr>
          <p:cNvPr id="73" name="Google Shape;73;p13"/>
          <p:cNvPicPr preferRelativeResize="0"/>
          <p:nvPr/>
        </p:nvPicPr>
        <p:blipFill>
          <a:blip r:embed="rId3">
            <a:alphaModFix/>
          </a:blip>
          <a:stretch>
            <a:fillRect/>
          </a:stretch>
        </p:blipFill>
        <p:spPr>
          <a:xfrm>
            <a:off x="6389475" y="1710500"/>
            <a:ext cx="2085467" cy="2085467"/>
          </a:xfrm>
          <a:prstGeom prst="rect">
            <a:avLst/>
          </a:prstGeom>
          <a:noFill/>
          <a:ln>
            <a:noFill/>
          </a:ln>
        </p:spPr>
      </p:pic>
      <p:sp>
        <p:nvSpPr>
          <p:cNvPr id="74" name="Google Shape;74;p13"/>
          <p:cNvSpPr txBox="1"/>
          <p:nvPr>
            <p:ph type="ctrTitle"/>
          </p:nvPr>
        </p:nvSpPr>
        <p:spPr>
          <a:xfrm>
            <a:off x="676675" y="55527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Spotify Insights to Understand Song </a:t>
            </a:r>
            <a:r>
              <a:rPr lang="en"/>
              <a:t>Popularity</a:t>
            </a:r>
            <a:endParaRPr/>
          </a:p>
        </p:txBody>
      </p:sp>
      <p:sp>
        <p:nvSpPr>
          <p:cNvPr id="75" name="Google Shape;75;p13"/>
          <p:cNvSpPr txBox="1"/>
          <p:nvPr/>
        </p:nvSpPr>
        <p:spPr>
          <a:xfrm>
            <a:off x="2907175" y="3326325"/>
            <a:ext cx="588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1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Popularity for Explicit vs Non- Explicit Tracks</a:t>
            </a:r>
            <a:endParaRPr/>
          </a:p>
        </p:txBody>
      </p:sp>
      <p:sp>
        <p:nvSpPr>
          <p:cNvPr id="137" name="Google Shape;137;p22"/>
          <p:cNvSpPr txBox="1"/>
          <p:nvPr>
            <p:ph idx="1" type="body"/>
          </p:nvPr>
        </p:nvSpPr>
        <p:spPr>
          <a:xfrm>
            <a:off x="6363499" y="1509700"/>
            <a:ext cx="2600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T-Statistic: 2.085453709873755 </a:t>
            </a:r>
            <a:endParaRPr/>
          </a:p>
          <a:p>
            <a:pPr indent="0" lvl="0" marL="0" rtl="0" algn="l">
              <a:spcBef>
                <a:spcPts val="1200"/>
              </a:spcBef>
              <a:spcAft>
                <a:spcPts val="1200"/>
              </a:spcAft>
              <a:buNone/>
            </a:pPr>
            <a:r>
              <a:rPr lang="en"/>
              <a:t>P-Value: 0.037154760979321196</a:t>
            </a:r>
            <a:endParaRPr/>
          </a:p>
        </p:txBody>
      </p:sp>
      <p:pic>
        <p:nvPicPr>
          <p:cNvPr id="138" name="Google Shape;138;p22"/>
          <p:cNvPicPr preferRelativeResize="0"/>
          <p:nvPr/>
        </p:nvPicPr>
        <p:blipFill rotWithShape="1">
          <a:blip r:embed="rId3">
            <a:alphaModFix/>
          </a:blip>
          <a:srcRect b="14163" l="26026" r="18350" t="35270"/>
          <a:stretch/>
        </p:blipFill>
        <p:spPr>
          <a:xfrm>
            <a:off x="251550" y="1509700"/>
            <a:ext cx="5810826" cy="352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4505925" y="1779425"/>
            <a:ext cx="4183200" cy="92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Popularity of All Genres Over Time</a:t>
            </a:r>
            <a:endParaRPr/>
          </a:p>
          <a:p>
            <a:pPr indent="0" lvl="0" marL="0" rtl="0" algn="l">
              <a:spcBef>
                <a:spcPts val="0"/>
              </a:spcBef>
              <a:spcAft>
                <a:spcPts val="0"/>
              </a:spcAft>
              <a:buNone/>
            </a:pPr>
            <a:r>
              <a:t/>
            </a:r>
            <a:endParaRPr/>
          </a:p>
        </p:txBody>
      </p:sp>
      <p:pic>
        <p:nvPicPr>
          <p:cNvPr id="144" name="Google Shape;144;p23"/>
          <p:cNvPicPr preferRelativeResize="0"/>
          <p:nvPr/>
        </p:nvPicPr>
        <p:blipFill rotWithShape="1">
          <a:blip r:embed="rId3">
            <a:alphaModFix/>
          </a:blip>
          <a:srcRect b="0" l="0" r="0" t="2534"/>
          <a:stretch/>
        </p:blipFill>
        <p:spPr>
          <a:xfrm>
            <a:off x="317637" y="597638"/>
            <a:ext cx="3937875" cy="36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5788200" y="1621825"/>
            <a:ext cx="3199200" cy="154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Most Popular Genres Over Time</a:t>
            </a:r>
            <a:endParaRPr/>
          </a:p>
        </p:txBody>
      </p:sp>
      <p:pic>
        <p:nvPicPr>
          <p:cNvPr id="150" name="Google Shape;150;p24"/>
          <p:cNvPicPr preferRelativeResize="0"/>
          <p:nvPr/>
        </p:nvPicPr>
        <p:blipFill rotWithShape="1">
          <a:blip r:embed="rId3">
            <a:alphaModFix/>
          </a:blip>
          <a:srcRect b="20684" l="26207" r="6818" t="27952"/>
          <a:stretch/>
        </p:blipFill>
        <p:spPr>
          <a:xfrm>
            <a:off x="331275" y="1021275"/>
            <a:ext cx="5545475" cy="3100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t>
            </a:r>
            <a:endParaRPr/>
          </a:p>
        </p:txBody>
      </p:sp>
      <p:sp>
        <p:nvSpPr>
          <p:cNvPr id="156" name="Google Shape;156;p25"/>
          <p:cNvSpPr txBox="1"/>
          <p:nvPr>
            <p:ph idx="1" type="body"/>
          </p:nvPr>
        </p:nvSpPr>
        <p:spPr>
          <a:xfrm>
            <a:off x="2410100" y="1482875"/>
            <a:ext cx="6321600" cy="311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Songs between 3 and 3 and a half minutes tend to be more popular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More explicit songs tend to be more popular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solidFill>
                  <a:srgbClr val="1D1C1D"/>
                </a:solidFill>
                <a:latin typeface="Raleway"/>
                <a:ea typeface="Raleway"/>
                <a:cs typeface="Raleway"/>
                <a:sym typeface="Raleway"/>
              </a:rPr>
              <a:t>Attributes such as energy and loudness have a higher chance of your song being popular</a:t>
            </a:r>
            <a:endParaRPr>
              <a:solidFill>
                <a:srgbClr val="1D1C1D"/>
              </a:solidFill>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solidFill>
                  <a:srgbClr val="1D1C1D"/>
                </a:solidFill>
                <a:latin typeface="Raleway"/>
                <a:ea typeface="Raleway"/>
                <a:cs typeface="Raleway"/>
                <a:sym typeface="Raleway"/>
              </a:rPr>
              <a:t>Collaborations with Rihanna gives your song a higher chance of it being popular</a:t>
            </a:r>
            <a:endParaRPr>
              <a:solidFill>
                <a:srgbClr val="1D1C1D"/>
              </a:solidFill>
              <a:latin typeface="Raleway"/>
              <a:ea typeface="Raleway"/>
              <a:cs typeface="Raleway"/>
              <a:sym typeface="Raleway"/>
            </a:endParaRPr>
          </a:p>
          <a:p>
            <a:pPr indent="0" lvl="0" marL="0" rtl="0" algn="l">
              <a:spcBef>
                <a:spcPts val="1200"/>
              </a:spcBef>
              <a:spcAft>
                <a:spcPts val="0"/>
              </a:spcAft>
              <a:buNone/>
            </a:pPr>
            <a:r>
              <a:rPr lang="en" sz="1200">
                <a:solidFill>
                  <a:srgbClr val="374151"/>
                </a:solidFill>
                <a:latin typeface="Arial"/>
                <a:ea typeface="Arial"/>
                <a:cs typeface="Arial"/>
                <a:sym typeface="Arial"/>
              </a:rPr>
              <a:t>It's important to note that correlation does not imply causation. While you can identify relationships between variables, determining the exact cause-and-effect relationship would require further investigation and possibly experimental studies.</a:t>
            </a:r>
            <a:endParaRPr sz="1200">
              <a:solidFill>
                <a:srgbClr val="374151"/>
              </a:solidFill>
              <a:latin typeface="Arial"/>
              <a:ea typeface="Arial"/>
              <a:cs typeface="Arial"/>
              <a:sym typeface="Arial"/>
            </a:endParaRPr>
          </a:p>
          <a:p>
            <a:pPr indent="0" lvl="0" marL="45720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Aim</a:t>
            </a:r>
            <a:endParaRPr/>
          </a:p>
        </p:txBody>
      </p:sp>
      <p:sp>
        <p:nvSpPr>
          <p:cNvPr id="81" name="Google Shape;81;p14"/>
          <p:cNvSpPr txBox="1"/>
          <p:nvPr>
            <p:ph idx="1" type="body"/>
          </p:nvPr>
        </p:nvSpPr>
        <p:spPr>
          <a:xfrm>
            <a:off x="2400262" y="1376776"/>
            <a:ext cx="6321600" cy="30024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SzPts val="1150"/>
              <a:buFont typeface="Raleway"/>
              <a:buChar char="●"/>
            </a:pPr>
            <a:r>
              <a:rPr lang="en" sz="1150">
                <a:latin typeface="Raleway"/>
                <a:ea typeface="Raleway"/>
                <a:cs typeface="Raleway"/>
                <a:sym typeface="Raleway"/>
              </a:rPr>
              <a:t>Our aim is to understand the musical trends which have dictated popularity </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We seek to understand the specific characteristics that contribute to a song's popularity.</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We are interested in analyzing whether the presence of explicit content in a song increases its likelihood of gaining popularity</a:t>
            </a:r>
            <a:endParaRPr sz="1150">
              <a:latin typeface="Raleway"/>
              <a:ea typeface="Raleway"/>
              <a:cs typeface="Raleway"/>
              <a:sym typeface="Raleway"/>
            </a:endParaRPr>
          </a:p>
          <a:p>
            <a:pPr indent="0" lvl="0" marL="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Our objective is also to identify the most popular artists, as partnering a song with a well-received artist could significantly enhance its chances of success.</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lnSpc>
                <a:spcPct val="150000"/>
              </a:lnSpc>
              <a:spcBef>
                <a:spcPts val="2100"/>
              </a:spcBef>
              <a:spcAft>
                <a:spcPts val="0"/>
              </a:spcAft>
              <a:buSzPts val="1150"/>
              <a:buFont typeface="Raleway"/>
              <a:buChar char="●"/>
            </a:pPr>
            <a:r>
              <a:rPr lang="en" sz="1211">
                <a:latin typeface="Raleway"/>
                <a:ea typeface="Raleway"/>
                <a:cs typeface="Raleway"/>
                <a:sym typeface="Raleway"/>
              </a:rPr>
              <a:t>We hope this will</a:t>
            </a:r>
            <a:r>
              <a:rPr lang="en" sz="1211">
                <a:latin typeface="Raleway"/>
                <a:ea typeface="Raleway"/>
                <a:cs typeface="Raleway"/>
                <a:sym typeface="Raleway"/>
              </a:rPr>
              <a:t> inform decision making over future music production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163275" y="4459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87" name="Google Shape;87;p15"/>
          <p:cNvSpPr txBox="1"/>
          <p:nvPr>
            <p:ph idx="1" type="body"/>
          </p:nvPr>
        </p:nvSpPr>
        <p:spPr>
          <a:xfrm>
            <a:off x="552699" y="4314100"/>
            <a:ext cx="7706700" cy="56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2100"/>
              </a:spcBef>
              <a:spcAft>
                <a:spcPts val="0"/>
              </a:spcAft>
              <a:buClr>
                <a:schemeClr val="dk2"/>
              </a:buClr>
              <a:buSzPct val="30182"/>
              <a:buFont typeface="Arial"/>
              <a:buNone/>
            </a:pPr>
            <a:r>
              <a:rPr lang="en" sz="3644">
                <a:latin typeface="Raleway"/>
                <a:ea typeface="Raleway"/>
                <a:cs typeface="Raleway"/>
                <a:sym typeface="Raleway"/>
              </a:rPr>
              <a:t>We decided to use the data from Spotify which was available as a dataset on Kaggle as “Top Hits Spotify from 2000-2019 by </a:t>
            </a:r>
            <a:r>
              <a:rPr i="1" lang="en" sz="3644">
                <a:latin typeface="Raleway"/>
                <a:ea typeface="Raleway"/>
                <a:cs typeface="Raleway"/>
                <a:sym typeface="Raleway"/>
              </a:rPr>
              <a:t>Mark Koverha</a:t>
            </a:r>
            <a:r>
              <a:rPr lang="en" sz="3644">
                <a:latin typeface="Raleway"/>
                <a:ea typeface="Raleway"/>
                <a:cs typeface="Raleway"/>
                <a:sym typeface="Raleway"/>
              </a:rPr>
              <a:t>. </a:t>
            </a:r>
            <a:r>
              <a:rPr lang="en" sz="3644"/>
              <a:t> </a:t>
            </a:r>
            <a:r>
              <a:rPr lang="en" sz="3644" u="sng">
                <a:hlinkClick r:id="rId3"/>
              </a:rPr>
              <a:t>https://www.kaggle.com/datasets/paradisejoy/top-hits-spotify-from-20002019</a:t>
            </a:r>
            <a:endParaRPr sz="3644"/>
          </a:p>
          <a:p>
            <a:pPr indent="0" lvl="0" marL="0" rtl="0" algn="l">
              <a:lnSpc>
                <a:spcPct val="150000"/>
              </a:lnSpc>
              <a:spcBef>
                <a:spcPts val="2100"/>
              </a:spcBef>
              <a:spcAft>
                <a:spcPts val="0"/>
              </a:spcAft>
              <a:buClr>
                <a:schemeClr val="dk2"/>
              </a:buClr>
              <a:buSzPct val="88393"/>
              <a:buFont typeface="Arial"/>
              <a:buNone/>
            </a:pPr>
            <a:r>
              <a:t/>
            </a:r>
            <a:endParaRPr b="1" sz="1244">
              <a:solidFill>
                <a:srgbClr val="202124"/>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88" name="Google Shape;88;p15"/>
          <p:cNvPicPr preferRelativeResize="0"/>
          <p:nvPr/>
        </p:nvPicPr>
        <p:blipFill>
          <a:blip r:embed="rId4">
            <a:alphaModFix/>
          </a:blip>
          <a:stretch>
            <a:fillRect/>
          </a:stretch>
        </p:blipFill>
        <p:spPr>
          <a:xfrm>
            <a:off x="2018075" y="1081322"/>
            <a:ext cx="6193398" cy="3232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Song Attributes</a:t>
            </a:r>
            <a:endParaRPr/>
          </a:p>
        </p:txBody>
      </p:sp>
      <p:sp>
        <p:nvSpPr>
          <p:cNvPr id="94" name="Google Shape;94;p16"/>
          <p:cNvSpPr txBox="1"/>
          <p:nvPr>
            <p:ph idx="1" type="body"/>
          </p:nvPr>
        </p:nvSpPr>
        <p:spPr>
          <a:xfrm>
            <a:off x="2345750" y="1211350"/>
            <a:ext cx="6659700" cy="3319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100">
                <a:highlight>
                  <a:srgbClr val="FFFFFF"/>
                </a:highlight>
                <a:latin typeface="Raleway"/>
                <a:ea typeface="Raleway"/>
                <a:cs typeface="Raleway"/>
                <a:sym typeface="Raleway"/>
              </a:rPr>
              <a:t>Energy  - A</a:t>
            </a:r>
            <a:r>
              <a:rPr lang="en" sz="1050">
                <a:solidFill>
                  <a:srgbClr val="3C4043"/>
                </a:solidFill>
                <a:highlight>
                  <a:srgbClr val="FFFFFF"/>
                </a:highlight>
                <a:latin typeface="Raleway"/>
                <a:ea typeface="Raleway"/>
                <a:cs typeface="Raleway"/>
                <a:sym typeface="Raleway"/>
              </a:rPr>
              <a:t> perceptual measure of intensity and activity</a:t>
            </a:r>
            <a:r>
              <a:rPr lang="en" sz="1100">
                <a:highlight>
                  <a:srgbClr val="FFFFFF"/>
                </a:highlight>
                <a:latin typeface="Raleway"/>
                <a:ea typeface="Raleway"/>
                <a:cs typeface="Raleway"/>
                <a:sym typeface="Raleway"/>
              </a:rPr>
              <a:t>. Measured from 0.0-1.0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Loudness -  </a:t>
            </a:r>
            <a:r>
              <a:rPr lang="en" sz="1050">
                <a:solidFill>
                  <a:srgbClr val="3C4043"/>
                </a:solidFill>
                <a:highlight>
                  <a:srgbClr val="FFFFFF"/>
                </a:highlight>
                <a:latin typeface="Raleway"/>
                <a:ea typeface="Raleway"/>
                <a:cs typeface="Raleway"/>
                <a:sym typeface="Raleway"/>
              </a:rPr>
              <a:t>The overall loudness of a track in decibels (dB). Values typically range between -60 and 0 db.</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Valence -  </a:t>
            </a:r>
            <a:r>
              <a:rPr lang="en" sz="1050">
                <a:solidFill>
                  <a:srgbClr val="3C4043"/>
                </a:solidFill>
                <a:highlight>
                  <a:srgbClr val="FFFFFF"/>
                </a:highlight>
                <a:latin typeface="Raleway"/>
                <a:ea typeface="Raleway"/>
                <a:cs typeface="Raleway"/>
                <a:sym typeface="Raleway"/>
              </a:rPr>
              <a:t>: The musical positiveness conveyed by a track. Ranging from 0.0-1.0</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Acousticness - </a:t>
            </a:r>
            <a:r>
              <a:rPr lang="en" sz="1050">
                <a:solidFill>
                  <a:srgbClr val="3C4043"/>
                </a:solidFill>
                <a:highlight>
                  <a:srgbClr val="FFFFFF"/>
                </a:highlight>
                <a:latin typeface="Raleway"/>
                <a:ea typeface="Raleway"/>
                <a:cs typeface="Raleway"/>
                <a:sym typeface="Raleway"/>
              </a:rPr>
              <a:t>: A confidence measure from 0.0 to 1.0 of whether the track is acoustic</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Danceability  - </a:t>
            </a:r>
            <a:r>
              <a:rPr lang="en" sz="1050">
                <a:solidFill>
                  <a:srgbClr val="3C4043"/>
                </a:solidFill>
                <a:highlight>
                  <a:srgbClr val="FFFFFF"/>
                </a:highlight>
                <a:latin typeface="Raleway"/>
                <a:ea typeface="Raleway"/>
                <a:cs typeface="Raleway"/>
                <a:sym typeface="Raleway"/>
              </a:rPr>
              <a:t> How suitable a track is for dancing based on a combination of musical elements. </a:t>
            </a:r>
            <a:r>
              <a:rPr lang="en" sz="1100">
                <a:highlight>
                  <a:srgbClr val="FFFFFF"/>
                </a:highlight>
                <a:latin typeface="Raleway"/>
                <a:ea typeface="Raleway"/>
                <a:cs typeface="Raleway"/>
                <a:sym typeface="Raleway"/>
              </a:rPr>
              <a:t>Measured from 0.0-1.0      </a:t>
            </a:r>
            <a:endParaRPr sz="1050">
              <a:solidFill>
                <a:srgbClr val="3C4043"/>
              </a:solidFill>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Tempo - </a:t>
            </a:r>
            <a:r>
              <a:rPr lang="en" sz="1050">
                <a:solidFill>
                  <a:srgbClr val="3C4043"/>
                </a:solidFill>
                <a:highlight>
                  <a:srgbClr val="FFFFFF"/>
                </a:highlight>
                <a:latin typeface="Raleway"/>
                <a:ea typeface="Raleway"/>
                <a:cs typeface="Raleway"/>
                <a:sym typeface="Raleway"/>
              </a:rPr>
              <a:t>The overall estimated tempo of a track in beats per minute (BPM)</a:t>
            </a:r>
            <a:r>
              <a:rPr lang="en" sz="1100">
                <a:highlight>
                  <a:srgbClr val="FFFFFF"/>
                </a:highlight>
                <a:latin typeface="Raleway"/>
                <a:ea typeface="Raleway"/>
                <a:cs typeface="Raleway"/>
                <a:sym typeface="Raleway"/>
              </a:rPr>
              <a:t>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Liveness - </a:t>
            </a:r>
            <a:r>
              <a:rPr lang="en" sz="1050">
                <a:solidFill>
                  <a:srgbClr val="3C4043"/>
                </a:solidFill>
                <a:highlight>
                  <a:srgbClr val="FFFFFF"/>
                </a:highlight>
                <a:latin typeface="Raleway"/>
                <a:ea typeface="Raleway"/>
                <a:cs typeface="Raleway"/>
                <a:sym typeface="Raleway"/>
              </a:rPr>
              <a:t>Detects the presence of an audience in the recording. </a:t>
            </a:r>
            <a:r>
              <a:rPr lang="en" sz="1100">
                <a:highlight>
                  <a:srgbClr val="FFFFFF"/>
                </a:highlight>
                <a:latin typeface="Raleway"/>
                <a:ea typeface="Raleway"/>
                <a:cs typeface="Raleway"/>
                <a:sym typeface="Raleway"/>
              </a:rPr>
              <a:t>Measured from 0.0-1.0      </a:t>
            </a:r>
            <a:r>
              <a:rPr lang="en" sz="1100">
                <a:highlight>
                  <a:srgbClr val="FFFFFF"/>
                </a:highlight>
                <a:latin typeface="Raleway"/>
                <a:ea typeface="Raleway"/>
                <a:cs typeface="Raleway"/>
                <a:sym typeface="Raleway"/>
              </a:rPr>
              <a:t>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Speechiness  - </a:t>
            </a:r>
            <a:r>
              <a:rPr lang="en" sz="1050">
                <a:solidFill>
                  <a:srgbClr val="3C4043"/>
                </a:solidFill>
                <a:highlight>
                  <a:srgbClr val="FFFFFF"/>
                </a:highlight>
                <a:latin typeface="Raleway"/>
                <a:ea typeface="Raleway"/>
                <a:cs typeface="Raleway"/>
                <a:sym typeface="Raleway"/>
              </a:rPr>
              <a:t>Detects the presence of spoken words in a track. Low values are more instrumental, higher ones are          more spoken word. </a:t>
            </a:r>
            <a:r>
              <a:rPr lang="en" sz="1100">
                <a:highlight>
                  <a:srgbClr val="FFFFFF"/>
                </a:highlight>
                <a:latin typeface="Raleway"/>
                <a:ea typeface="Raleway"/>
                <a:cs typeface="Raleway"/>
                <a:sym typeface="Raleway"/>
              </a:rPr>
              <a:t>Measured from 0.0-1.0      </a:t>
            </a:r>
            <a:endParaRPr sz="1050">
              <a:solidFill>
                <a:srgbClr val="3C4043"/>
              </a:solidFill>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Duration_ms -  </a:t>
            </a:r>
            <a:r>
              <a:rPr lang="en" sz="1050">
                <a:solidFill>
                  <a:srgbClr val="3C4043"/>
                </a:solidFill>
                <a:highlight>
                  <a:srgbClr val="FFFFFF"/>
                </a:highlight>
                <a:latin typeface="Raleway"/>
                <a:ea typeface="Raleway"/>
                <a:cs typeface="Raleway"/>
                <a:sym typeface="Raleway"/>
              </a:rPr>
              <a:t>Duration of the track in milliseconds</a:t>
            </a:r>
            <a:endParaRPr sz="1100">
              <a:highlight>
                <a:srgbClr val="FFFFFF"/>
              </a:highlight>
              <a:latin typeface="Raleway"/>
              <a:ea typeface="Raleway"/>
              <a:cs typeface="Raleway"/>
              <a:sym typeface="Raleway"/>
            </a:endParaRPr>
          </a:p>
          <a:p>
            <a:pPr indent="0" lvl="0" marL="0" rtl="0" algn="l">
              <a:spcBef>
                <a:spcPts val="1200"/>
              </a:spcBef>
              <a:spcAft>
                <a:spcPts val="1200"/>
              </a:spcAft>
              <a:buNone/>
            </a:pPr>
            <a:r>
              <a:rPr lang="en" sz="1100">
                <a:highlight>
                  <a:srgbClr val="FFFFFF"/>
                </a:highlight>
                <a:latin typeface="Raleway"/>
                <a:ea typeface="Raleway"/>
                <a:cs typeface="Raleway"/>
                <a:sym typeface="Raleway"/>
              </a:rPr>
              <a:t>Instrumentalness  -  </a:t>
            </a:r>
            <a:r>
              <a:rPr lang="en" sz="1050">
                <a:solidFill>
                  <a:srgbClr val="3C4043"/>
                </a:solidFill>
                <a:highlight>
                  <a:srgbClr val="FFFFFF"/>
                </a:highlight>
                <a:latin typeface="Raleway"/>
                <a:ea typeface="Raleway"/>
                <a:cs typeface="Raleway"/>
                <a:sym typeface="Raleway"/>
              </a:rPr>
              <a:t>Predicts whether a track contains no vocals. </a:t>
            </a:r>
            <a:r>
              <a:rPr lang="en" sz="1100">
                <a:highlight>
                  <a:srgbClr val="FFFFFF"/>
                </a:highlight>
                <a:latin typeface="Raleway"/>
                <a:ea typeface="Raleway"/>
                <a:cs typeface="Raleway"/>
                <a:sym typeface="Raleway"/>
              </a:rPr>
              <a:t>Measured from 0.0-1.0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vs Loudness</a:t>
            </a:r>
            <a:endParaRPr/>
          </a:p>
        </p:txBody>
      </p:sp>
      <p:sp>
        <p:nvSpPr>
          <p:cNvPr id="100" name="Google Shape;100;p17"/>
          <p:cNvSpPr txBox="1"/>
          <p:nvPr>
            <p:ph idx="1" type="body"/>
          </p:nvPr>
        </p:nvSpPr>
        <p:spPr>
          <a:xfrm>
            <a:off x="5843350" y="1595775"/>
            <a:ext cx="3127800" cy="2648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You would expect a louder song to be more energetic</a:t>
            </a:r>
            <a:endParaRPr/>
          </a:p>
          <a:p>
            <a:pPr indent="-342900" lvl="0" marL="457200" rtl="0" algn="l">
              <a:spcBef>
                <a:spcPts val="0"/>
              </a:spcBef>
              <a:spcAft>
                <a:spcPts val="0"/>
              </a:spcAft>
              <a:buSzPts val="1800"/>
              <a:buChar char="●"/>
            </a:pPr>
            <a:r>
              <a:rPr lang="en"/>
              <a:t>This is represented on this graph by the data points being clustered in the top </a:t>
            </a:r>
            <a:r>
              <a:rPr lang="en"/>
              <a:t>right</a:t>
            </a:r>
            <a:r>
              <a:rPr lang="en"/>
              <a:t> area, showing a strong positive correlation</a:t>
            </a:r>
            <a:endParaRPr/>
          </a:p>
        </p:txBody>
      </p:sp>
      <p:pic>
        <p:nvPicPr>
          <p:cNvPr id="101" name="Google Shape;101;p17"/>
          <p:cNvPicPr preferRelativeResize="0"/>
          <p:nvPr/>
        </p:nvPicPr>
        <p:blipFill rotWithShape="1">
          <a:blip r:embed="rId3">
            <a:alphaModFix/>
          </a:blip>
          <a:srcRect b="10598" l="32502" r="19768" t="38200"/>
          <a:stretch/>
        </p:blipFill>
        <p:spPr>
          <a:xfrm>
            <a:off x="170075" y="1139275"/>
            <a:ext cx="5474799" cy="391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1496800" y="4048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Attributes with the Strongest Correlation to Popularity</a:t>
            </a:r>
            <a:endParaRPr/>
          </a:p>
        </p:txBody>
      </p:sp>
      <p:sp>
        <p:nvSpPr>
          <p:cNvPr id="107" name="Google Shape;107;p18"/>
          <p:cNvSpPr txBox="1"/>
          <p:nvPr>
            <p:ph idx="1" type="body"/>
          </p:nvPr>
        </p:nvSpPr>
        <p:spPr>
          <a:xfrm>
            <a:off x="5302656" y="1595775"/>
            <a:ext cx="3429000" cy="2374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Calculated a correlation matrix</a:t>
            </a:r>
            <a:endParaRPr/>
          </a:p>
          <a:p>
            <a:pPr indent="-342900" lvl="0" marL="457200" rtl="0" algn="l">
              <a:spcBef>
                <a:spcPts val="0"/>
              </a:spcBef>
              <a:spcAft>
                <a:spcPts val="0"/>
              </a:spcAft>
              <a:buSzPts val="1800"/>
              <a:buChar char="●"/>
            </a:pPr>
            <a:r>
              <a:rPr lang="en"/>
              <a:t>Energy and loudness had the strongest correlation to popularity</a:t>
            </a:r>
            <a:endParaRPr/>
          </a:p>
          <a:p>
            <a:pPr indent="-342900" lvl="0" marL="457200" rtl="0" algn="l">
              <a:spcBef>
                <a:spcPts val="0"/>
              </a:spcBef>
              <a:spcAft>
                <a:spcPts val="0"/>
              </a:spcAft>
              <a:buSzPts val="1800"/>
              <a:buChar char="●"/>
            </a:pPr>
            <a:r>
              <a:rPr lang="en"/>
              <a:t>Duration and instrumentalness had the weakest</a:t>
            </a:r>
            <a:endParaRPr/>
          </a:p>
        </p:txBody>
      </p:sp>
      <p:pic>
        <p:nvPicPr>
          <p:cNvPr id="108" name="Google Shape;108;p18"/>
          <p:cNvPicPr preferRelativeResize="0"/>
          <p:nvPr/>
        </p:nvPicPr>
        <p:blipFill rotWithShape="1">
          <a:blip r:embed="rId3">
            <a:alphaModFix/>
          </a:blip>
          <a:srcRect b="4827" l="31609" r="9483" t="36730"/>
          <a:stretch/>
        </p:blipFill>
        <p:spPr>
          <a:xfrm>
            <a:off x="-56450" y="1335075"/>
            <a:ext cx="4914202" cy="3490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Duration vs Popularity</a:t>
            </a:r>
            <a:endParaRPr/>
          </a:p>
        </p:txBody>
      </p:sp>
      <p:sp>
        <p:nvSpPr>
          <p:cNvPr id="114" name="Google Shape;114;p19"/>
          <p:cNvSpPr txBox="1"/>
          <p:nvPr>
            <p:ph idx="1" type="body"/>
          </p:nvPr>
        </p:nvSpPr>
        <p:spPr>
          <a:xfrm>
            <a:off x="5665000" y="1478675"/>
            <a:ext cx="2778900" cy="2526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latin typeface="Raleway"/>
                <a:ea typeface="Raleway"/>
                <a:cs typeface="Raleway"/>
                <a:sym typeface="Raleway"/>
              </a:rPr>
              <a:t>Correlation coefficient of</a:t>
            </a:r>
            <a:r>
              <a:rPr lang="en">
                <a:solidFill>
                  <a:srgbClr val="374151"/>
                </a:solidFill>
                <a:latin typeface="Raleway"/>
                <a:ea typeface="Raleway"/>
                <a:cs typeface="Raleway"/>
                <a:sym typeface="Raleway"/>
              </a:rPr>
              <a:t> </a:t>
            </a:r>
            <a:r>
              <a:rPr lang="en">
                <a:solidFill>
                  <a:srgbClr val="374151"/>
                </a:solidFill>
                <a:highlight>
                  <a:srgbClr val="F7F7F8"/>
                </a:highlight>
                <a:latin typeface="Raleway"/>
                <a:ea typeface="Raleway"/>
                <a:cs typeface="Raleway"/>
                <a:sym typeface="Raleway"/>
              </a:rPr>
              <a:t> </a:t>
            </a:r>
            <a:r>
              <a:rPr lang="en">
                <a:solidFill>
                  <a:srgbClr val="374151"/>
                </a:solidFill>
                <a:latin typeface="Raleway"/>
                <a:ea typeface="Raleway"/>
                <a:cs typeface="Raleway"/>
                <a:sym typeface="Raleway"/>
              </a:rPr>
              <a:t>0.138354 </a:t>
            </a:r>
            <a:endParaRPr>
              <a:solidFill>
                <a:srgbClr val="374151"/>
              </a:solidFill>
              <a:latin typeface="Raleway"/>
              <a:ea typeface="Raleway"/>
              <a:cs typeface="Raleway"/>
              <a:sym typeface="Raleway"/>
            </a:endParaRPr>
          </a:p>
          <a:p>
            <a:pPr indent="-334327" lvl="0" marL="457200" rtl="0" algn="l">
              <a:spcBef>
                <a:spcPts val="0"/>
              </a:spcBef>
              <a:spcAft>
                <a:spcPts val="0"/>
              </a:spcAft>
              <a:buClr>
                <a:srgbClr val="374151"/>
              </a:buClr>
              <a:buSzPct val="100000"/>
              <a:buFont typeface="Raleway"/>
              <a:buChar char="●"/>
            </a:pPr>
            <a:r>
              <a:rPr lang="en">
                <a:solidFill>
                  <a:srgbClr val="374151"/>
                </a:solidFill>
                <a:latin typeface="Raleway"/>
                <a:ea typeface="Raleway"/>
                <a:cs typeface="Raleway"/>
                <a:sym typeface="Raleway"/>
              </a:rPr>
              <a:t>Cluster of data points towards the top </a:t>
            </a:r>
            <a:r>
              <a:rPr lang="en">
                <a:solidFill>
                  <a:srgbClr val="374151"/>
                </a:solidFill>
                <a:latin typeface="Raleway"/>
                <a:ea typeface="Raleway"/>
                <a:cs typeface="Raleway"/>
                <a:sym typeface="Raleway"/>
              </a:rPr>
              <a:t>left area - indicating a preference for slightly shorter songs.</a:t>
            </a:r>
            <a:endParaRPr>
              <a:solidFill>
                <a:srgbClr val="374151"/>
              </a:solidFill>
              <a:latin typeface="Raleway"/>
              <a:ea typeface="Raleway"/>
              <a:cs typeface="Raleway"/>
              <a:sym typeface="Raleway"/>
            </a:endParaRPr>
          </a:p>
          <a:p>
            <a:pPr indent="0" lvl="0" marL="457200" rtl="0" algn="l">
              <a:spcBef>
                <a:spcPts val="1200"/>
              </a:spcBef>
              <a:spcAft>
                <a:spcPts val="1200"/>
              </a:spcAft>
              <a:buNone/>
            </a:pPr>
            <a:r>
              <a:t/>
            </a:r>
            <a:endParaRPr>
              <a:solidFill>
                <a:srgbClr val="374151"/>
              </a:solidFill>
              <a:latin typeface="Raleway"/>
              <a:ea typeface="Raleway"/>
              <a:cs typeface="Raleway"/>
              <a:sym typeface="Raleway"/>
            </a:endParaRPr>
          </a:p>
        </p:txBody>
      </p:sp>
      <p:pic>
        <p:nvPicPr>
          <p:cNvPr id="115" name="Google Shape;115;p19"/>
          <p:cNvPicPr preferRelativeResize="0"/>
          <p:nvPr/>
        </p:nvPicPr>
        <p:blipFill rotWithShape="1">
          <a:blip r:embed="rId3">
            <a:alphaModFix/>
          </a:blip>
          <a:srcRect b="17359" l="32147" r="20921" t="31144"/>
          <a:stretch/>
        </p:blipFill>
        <p:spPr>
          <a:xfrm>
            <a:off x="148900" y="1211350"/>
            <a:ext cx="5374952" cy="393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913725" y="638375"/>
            <a:ext cx="6582600" cy="6474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2"/>
              </a:buClr>
              <a:buSzPts val="990"/>
              <a:buFont typeface="Arial"/>
              <a:buNone/>
            </a:pPr>
            <a:r>
              <a:rPr lang="en" sz="1490"/>
              <a:t>Which artists have the highest number of tracks and the highest popularity scores in the dataset?</a:t>
            </a:r>
            <a:endParaRPr sz="1490"/>
          </a:p>
          <a:p>
            <a:pPr indent="0" lvl="0" marL="0" rtl="0" algn="l">
              <a:lnSpc>
                <a:spcPct val="106999"/>
              </a:lnSpc>
              <a:spcBef>
                <a:spcPts val="800"/>
              </a:spcBef>
              <a:spcAft>
                <a:spcPts val="0"/>
              </a:spcAft>
              <a:buClr>
                <a:schemeClr val="dk2"/>
              </a:buClr>
              <a:buSzPts val="990"/>
              <a:buFont typeface="Arial"/>
              <a:buNone/>
            </a:pPr>
            <a:r>
              <a:t/>
            </a:r>
            <a:endParaRPr sz="1490"/>
          </a:p>
          <a:p>
            <a:pPr indent="0" lvl="0" marL="0" rtl="0" algn="l">
              <a:spcBef>
                <a:spcPts val="800"/>
              </a:spcBef>
              <a:spcAft>
                <a:spcPts val="0"/>
              </a:spcAft>
              <a:buSzPts val="990"/>
              <a:buNone/>
            </a:pPr>
            <a:r>
              <a:t/>
            </a:r>
            <a:endParaRPr/>
          </a:p>
        </p:txBody>
      </p:sp>
      <p:pic>
        <p:nvPicPr>
          <p:cNvPr id="121" name="Google Shape;121;p20"/>
          <p:cNvPicPr preferRelativeResize="0"/>
          <p:nvPr/>
        </p:nvPicPr>
        <p:blipFill>
          <a:blip r:embed="rId3">
            <a:alphaModFix/>
          </a:blip>
          <a:stretch>
            <a:fillRect/>
          </a:stretch>
        </p:blipFill>
        <p:spPr>
          <a:xfrm>
            <a:off x="301325" y="1534725"/>
            <a:ext cx="3904175" cy="1374450"/>
          </a:xfrm>
          <a:prstGeom prst="rect">
            <a:avLst/>
          </a:prstGeom>
          <a:noFill/>
          <a:ln>
            <a:noFill/>
          </a:ln>
        </p:spPr>
      </p:pic>
      <p:pic>
        <p:nvPicPr>
          <p:cNvPr id="122" name="Google Shape;122;p20"/>
          <p:cNvPicPr preferRelativeResize="0"/>
          <p:nvPr/>
        </p:nvPicPr>
        <p:blipFill>
          <a:blip r:embed="rId4">
            <a:alphaModFix/>
          </a:blip>
          <a:stretch>
            <a:fillRect/>
          </a:stretch>
        </p:blipFill>
        <p:spPr>
          <a:xfrm>
            <a:off x="5813625" y="1082325"/>
            <a:ext cx="3123052" cy="3123052"/>
          </a:xfrm>
          <a:prstGeom prst="rect">
            <a:avLst/>
          </a:prstGeom>
          <a:noFill/>
          <a:ln>
            <a:noFill/>
          </a:ln>
        </p:spPr>
      </p:pic>
      <p:pic>
        <p:nvPicPr>
          <p:cNvPr id="123" name="Google Shape;123;p20"/>
          <p:cNvPicPr preferRelativeResize="0"/>
          <p:nvPr/>
        </p:nvPicPr>
        <p:blipFill>
          <a:blip r:embed="rId5">
            <a:alphaModFix/>
          </a:blip>
          <a:stretch>
            <a:fillRect/>
          </a:stretch>
        </p:blipFill>
        <p:spPr>
          <a:xfrm>
            <a:off x="1866900" y="2909175"/>
            <a:ext cx="3592509" cy="192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1479825" y="557500"/>
            <a:ext cx="6582600" cy="6474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2"/>
              </a:buClr>
              <a:buSzPts val="990"/>
              <a:buFont typeface="Arial"/>
              <a:buNone/>
            </a:pPr>
            <a:r>
              <a:rPr lang="en" sz="1490"/>
              <a:t>Which artists have the highest number of tracks and the highest popularity scores in the dataset?</a:t>
            </a:r>
            <a:endParaRPr sz="1490"/>
          </a:p>
          <a:p>
            <a:pPr indent="0" lvl="0" marL="0" rtl="0" algn="l">
              <a:lnSpc>
                <a:spcPct val="106999"/>
              </a:lnSpc>
              <a:spcBef>
                <a:spcPts val="800"/>
              </a:spcBef>
              <a:spcAft>
                <a:spcPts val="0"/>
              </a:spcAft>
              <a:buClr>
                <a:schemeClr val="dk2"/>
              </a:buClr>
              <a:buSzPts val="990"/>
              <a:buFont typeface="Arial"/>
              <a:buNone/>
            </a:pPr>
            <a:r>
              <a:t/>
            </a:r>
            <a:endParaRPr sz="1490"/>
          </a:p>
          <a:p>
            <a:pPr indent="0" lvl="0" marL="0" rtl="0" algn="l">
              <a:spcBef>
                <a:spcPts val="800"/>
              </a:spcBef>
              <a:spcAft>
                <a:spcPts val="0"/>
              </a:spcAft>
              <a:buSzPts val="990"/>
              <a:buNone/>
            </a:pPr>
            <a:r>
              <a:t/>
            </a:r>
            <a:endParaRPr/>
          </a:p>
        </p:txBody>
      </p:sp>
      <p:pic>
        <p:nvPicPr>
          <p:cNvPr id="129" name="Google Shape;129;p21"/>
          <p:cNvPicPr preferRelativeResize="0"/>
          <p:nvPr/>
        </p:nvPicPr>
        <p:blipFill>
          <a:blip r:embed="rId3">
            <a:alphaModFix/>
          </a:blip>
          <a:stretch>
            <a:fillRect/>
          </a:stretch>
        </p:blipFill>
        <p:spPr>
          <a:xfrm>
            <a:off x="4296700" y="1600850"/>
            <a:ext cx="4633700" cy="3148468"/>
          </a:xfrm>
          <a:prstGeom prst="rect">
            <a:avLst/>
          </a:prstGeom>
          <a:noFill/>
          <a:ln>
            <a:noFill/>
          </a:ln>
        </p:spPr>
      </p:pic>
      <p:sp>
        <p:nvSpPr>
          <p:cNvPr id="130" name="Google Shape;130;p21"/>
          <p:cNvSpPr txBox="1"/>
          <p:nvPr/>
        </p:nvSpPr>
        <p:spPr>
          <a:xfrm>
            <a:off x="908525" y="17404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Filtered the data for the artist with the highest number of tracks (Rihanna)</a:t>
            </a:r>
            <a:endParaRPr>
              <a:latin typeface="Raleway"/>
              <a:ea typeface="Raleway"/>
              <a:cs typeface="Raleway"/>
              <a:sym typeface="Raleway"/>
            </a:endParaRPr>
          </a:p>
        </p:txBody>
      </p:sp>
      <p:sp>
        <p:nvSpPr>
          <p:cNvPr id="131" name="Google Shape;131;p21"/>
          <p:cNvSpPr txBox="1"/>
          <p:nvPr/>
        </p:nvSpPr>
        <p:spPr>
          <a:xfrm>
            <a:off x="226450" y="3335200"/>
            <a:ext cx="3000000" cy="10416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800"/>
              </a:spcAft>
              <a:buNone/>
            </a:pPr>
            <a:r>
              <a:rPr lang="en" sz="1322">
                <a:solidFill>
                  <a:schemeClr val="dk1"/>
                </a:solidFill>
              </a:rPr>
              <a:t>Can we identify any correlations between artist characteristics (Genre, duration,Track Count, </a:t>
            </a:r>
            <a:r>
              <a:rPr lang="en" sz="1322">
                <a:solidFill>
                  <a:schemeClr val="dk1"/>
                </a:solidFill>
              </a:rPr>
              <a:t>explicitness</a:t>
            </a:r>
            <a:r>
              <a:rPr lang="en" sz="1322">
                <a:solidFill>
                  <a:schemeClr val="dk1"/>
                </a:solidFill>
              </a:rPr>
              <a:t>) and the popularity of their songs?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